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9"/>
  </p:notesMasterIdLst>
  <p:sldIdLst>
    <p:sldId id="271" r:id="rId2"/>
    <p:sldId id="286" r:id="rId3"/>
    <p:sldId id="317" r:id="rId4"/>
    <p:sldId id="318" r:id="rId5"/>
    <p:sldId id="316" r:id="rId6"/>
    <p:sldId id="330" r:id="rId7"/>
    <p:sldId id="331" r:id="rId8"/>
    <p:sldId id="320" r:id="rId9"/>
    <p:sldId id="319" r:id="rId10"/>
    <p:sldId id="322" r:id="rId11"/>
    <p:sldId id="323" r:id="rId12"/>
    <p:sldId id="324" r:id="rId13"/>
    <p:sldId id="325" r:id="rId14"/>
    <p:sldId id="329" r:id="rId15"/>
    <p:sldId id="327" r:id="rId16"/>
    <p:sldId id="328" r:id="rId17"/>
    <p:sldId id="33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ston Bowman" initials="WB" lastIdx="1" clrIdx="0">
    <p:extLst>
      <p:ext uri="{19B8F6BF-5375-455C-9EA6-DF929625EA0E}">
        <p15:presenceInfo xmlns:p15="http://schemas.microsoft.com/office/powerpoint/2012/main" userId="S-1-5-21-3550960-1716804751-612134452-10202" providerId="AD"/>
      </p:ext>
    </p:extLst>
  </p:cmAuthor>
  <p:cmAuthor id="2" name="Clara Altman" initials="CA" lastIdx="1" clrIdx="1">
    <p:extLst>
      <p:ext uri="{19B8F6BF-5375-455C-9EA6-DF929625EA0E}">
        <p15:presenceInfo xmlns:p15="http://schemas.microsoft.com/office/powerpoint/2012/main" userId="Clara Alt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1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2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992C0-E0CD-4149-AF85-01680F4ACB7E}" type="doc">
      <dgm:prSet loTypeId="urn:microsoft.com/office/officeart/2005/8/layout/pyramid1" loCatId="pyramid" qsTypeId="urn:microsoft.com/office/officeart/2005/8/quickstyle/3d4" qsCatId="3D" csTypeId="urn:microsoft.com/office/officeart/2005/8/colors/accent1_2" csCatId="accent1" phldr="1"/>
      <dgm:spPr/>
    </dgm:pt>
    <dgm:pt modelId="{B7779C34-1DBF-4DE1-ABE6-CB75BADDD337}">
      <dgm:prSet phldrT="[Text]" custT="1"/>
      <dgm:spPr>
        <a:solidFill>
          <a:srgbClr val="FF0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Supreme </a:t>
          </a:r>
        </a:p>
        <a:p>
          <a:pPr>
            <a:spcAft>
              <a:spcPts val="0"/>
            </a:spcAft>
          </a:pP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Court </a:t>
          </a:r>
        </a:p>
        <a:p>
          <a:pPr>
            <a:spcAft>
              <a:spcPts val="0"/>
            </a:spcAft>
          </a:pP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 the U.S.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6FA4A2-0E45-4F02-93E7-16474941A66C}" type="parTrans" cxnId="{0762B56A-6B48-4179-A6CE-0F3828F5A5EC}">
      <dgm:prSet/>
      <dgm:spPr/>
      <dgm:t>
        <a:bodyPr/>
        <a:lstStyle/>
        <a:p>
          <a:endParaRPr lang="en-US"/>
        </a:p>
      </dgm:t>
    </dgm:pt>
    <dgm:pt modelId="{F5A8CEC2-7061-4A84-9EF3-9B70B176AC3C}" type="sibTrans" cxnId="{0762B56A-6B48-4179-A6CE-0F3828F5A5EC}">
      <dgm:prSet/>
      <dgm:spPr/>
      <dgm:t>
        <a:bodyPr/>
        <a:lstStyle/>
        <a:p>
          <a:endParaRPr lang="en-US"/>
        </a:p>
      </dgm:t>
    </dgm:pt>
    <dgm:pt modelId="{367B0324-839E-43FB-8699-7D8A5D4902A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U.S. Courts of Appeals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093524-0CD4-42FC-A27E-955394BE31BC}" type="parTrans" cxnId="{8A690257-1E5F-4030-9AAE-10FD1F539DF5}">
      <dgm:prSet/>
      <dgm:spPr/>
      <dgm:t>
        <a:bodyPr/>
        <a:lstStyle/>
        <a:p>
          <a:endParaRPr lang="en-US"/>
        </a:p>
      </dgm:t>
    </dgm:pt>
    <dgm:pt modelId="{79760E9D-0A99-47E5-BE37-206AC2A2B38B}" type="sibTrans" cxnId="{8A690257-1E5F-4030-9AAE-10FD1F539DF5}">
      <dgm:prSet/>
      <dgm:spPr/>
      <dgm:t>
        <a:bodyPr/>
        <a:lstStyle/>
        <a:p>
          <a:endParaRPr lang="en-US"/>
        </a:p>
      </dgm:t>
    </dgm:pt>
    <dgm:pt modelId="{CA1F412F-963C-4506-B66C-E7338D717F2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U.S. District Courts</a:t>
          </a:r>
        </a:p>
      </dgm:t>
    </dgm:pt>
    <dgm:pt modelId="{F5960E85-87D2-47B5-8056-6DE13C6FE01E}" type="parTrans" cxnId="{15CF1D61-0517-4139-BD83-90BA9E31E75D}">
      <dgm:prSet/>
      <dgm:spPr/>
      <dgm:t>
        <a:bodyPr/>
        <a:lstStyle/>
        <a:p>
          <a:endParaRPr lang="en-US"/>
        </a:p>
      </dgm:t>
    </dgm:pt>
    <dgm:pt modelId="{332314E0-F22D-4D7B-A557-8AF7AD7B5ABF}" type="sibTrans" cxnId="{15CF1D61-0517-4139-BD83-90BA9E31E75D}">
      <dgm:prSet/>
      <dgm:spPr/>
      <dgm:t>
        <a:bodyPr/>
        <a:lstStyle/>
        <a:p>
          <a:endParaRPr lang="en-US"/>
        </a:p>
      </dgm:t>
    </dgm:pt>
    <dgm:pt modelId="{DC1F1B77-715C-4DF4-AF56-F7C3AC3461AA}" type="pres">
      <dgm:prSet presAssocID="{ECA992C0-E0CD-4149-AF85-01680F4ACB7E}" presName="Name0" presStyleCnt="0">
        <dgm:presLayoutVars>
          <dgm:dir/>
          <dgm:animLvl val="lvl"/>
          <dgm:resizeHandles val="exact"/>
        </dgm:presLayoutVars>
      </dgm:prSet>
      <dgm:spPr/>
    </dgm:pt>
    <dgm:pt modelId="{AF4CCB62-D1F8-4DB2-A2D7-1E290F2B75DB}" type="pres">
      <dgm:prSet presAssocID="{B7779C34-1DBF-4DE1-ABE6-CB75BADDD337}" presName="Name8" presStyleCnt="0"/>
      <dgm:spPr/>
    </dgm:pt>
    <dgm:pt modelId="{37C768FA-2FF4-4567-8732-A09FFBD83A0F}" type="pres">
      <dgm:prSet presAssocID="{B7779C34-1DBF-4DE1-ABE6-CB75BADDD337}" presName="level" presStyleLbl="node1" presStyleIdx="0" presStyleCnt="3" custScaleX="990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C66A3-6228-4E3C-AB09-0E3C1E35E0DC}" type="pres">
      <dgm:prSet presAssocID="{B7779C34-1DBF-4DE1-ABE6-CB75BADDD3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DD711-EE1B-4E96-A3F5-E8607884455A}" type="pres">
      <dgm:prSet presAssocID="{367B0324-839E-43FB-8699-7D8A5D4902A0}" presName="Name8" presStyleCnt="0"/>
      <dgm:spPr/>
    </dgm:pt>
    <dgm:pt modelId="{79E71FD7-26D3-451D-AF8B-A9C44BE7F35A}" type="pres">
      <dgm:prSet presAssocID="{367B0324-839E-43FB-8699-7D8A5D4902A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0DDA5-FC43-49AE-A79E-1A0BB9B355DA}" type="pres">
      <dgm:prSet presAssocID="{367B0324-839E-43FB-8699-7D8A5D4902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805A8-9611-4D09-B449-E9E04FF17CAC}" type="pres">
      <dgm:prSet presAssocID="{CA1F412F-963C-4506-B66C-E7338D717F29}" presName="Name8" presStyleCnt="0"/>
      <dgm:spPr/>
    </dgm:pt>
    <dgm:pt modelId="{BC79E0CE-15FD-4CEF-9A78-166A886E9EF3}" type="pres">
      <dgm:prSet presAssocID="{CA1F412F-963C-4506-B66C-E7338D717F29}" presName="level" presStyleLbl="node1" presStyleIdx="2" presStyleCnt="3" custLinFactNeighborX="10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9902B-F10B-40B7-A136-97E200AF8006}" type="pres">
      <dgm:prSet presAssocID="{CA1F412F-963C-4506-B66C-E7338D717F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690257-1E5F-4030-9AAE-10FD1F539DF5}" srcId="{ECA992C0-E0CD-4149-AF85-01680F4ACB7E}" destId="{367B0324-839E-43FB-8699-7D8A5D4902A0}" srcOrd="1" destOrd="0" parTransId="{4C093524-0CD4-42FC-A27E-955394BE31BC}" sibTransId="{79760E9D-0A99-47E5-BE37-206AC2A2B38B}"/>
    <dgm:cxn modelId="{54506703-C725-404E-840B-FE7FE417BECA}" type="presOf" srcId="{ECA992C0-E0CD-4149-AF85-01680F4ACB7E}" destId="{DC1F1B77-715C-4DF4-AF56-F7C3AC3461AA}" srcOrd="0" destOrd="0" presId="urn:microsoft.com/office/officeart/2005/8/layout/pyramid1"/>
    <dgm:cxn modelId="{15CF1D61-0517-4139-BD83-90BA9E31E75D}" srcId="{ECA992C0-E0CD-4149-AF85-01680F4ACB7E}" destId="{CA1F412F-963C-4506-B66C-E7338D717F29}" srcOrd="2" destOrd="0" parTransId="{F5960E85-87D2-47B5-8056-6DE13C6FE01E}" sibTransId="{332314E0-F22D-4D7B-A557-8AF7AD7B5ABF}"/>
    <dgm:cxn modelId="{5D78E3AA-61EA-4FAE-B32B-AE5B156E166A}" type="presOf" srcId="{367B0324-839E-43FB-8699-7D8A5D4902A0}" destId="{79E71FD7-26D3-451D-AF8B-A9C44BE7F35A}" srcOrd="0" destOrd="0" presId="urn:microsoft.com/office/officeart/2005/8/layout/pyramid1"/>
    <dgm:cxn modelId="{78E6F092-D192-48C0-8F75-B98DD0B1A106}" type="presOf" srcId="{B7779C34-1DBF-4DE1-ABE6-CB75BADDD337}" destId="{57AC66A3-6228-4E3C-AB09-0E3C1E35E0DC}" srcOrd="1" destOrd="0" presId="urn:microsoft.com/office/officeart/2005/8/layout/pyramid1"/>
    <dgm:cxn modelId="{E0DCD7C4-DA39-45CA-B415-85FDA67D376C}" type="presOf" srcId="{CA1F412F-963C-4506-B66C-E7338D717F29}" destId="{6FF9902B-F10B-40B7-A136-97E200AF8006}" srcOrd="1" destOrd="0" presId="urn:microsoft.com/office/officeart/2005/8/layout/pyramid1"/>
    <dgm:cxn modelId="{52E190BD-A92F-4976-94A6-A93D2F23B279}" type="presOf" srcId="{367B0324-839E-43FB-8699-7D8A5D4902A0}" destId="{AB50DDA5-FC43-49AE-A79E-1A0BB9B355DA}" srcOrd="1" destOrd="0" presId="urn:microsoft.com/office/officeart/2005/8/layout/pyramid1"/>
    <dgm:cxn modelId="{E4944445-B577-4F08-BFEC-F1B09A9108C3}" type="presOf" srcId="{CA1F412F-963C-4506-B66C-E7338D717F29}" destId="{BC79E0CE-15FD-4CEF-9A78-166A886E9EF3}" srcOrd="0" destOrd="0" presId="urn:microsoft.com/office/officeart/2005/8/layout/pyramid1"/>
    <dgm:cxn modelId="{292E588C-D707-44AA-8320-B9A1AC355418}" type="presOf" srcId="{B7779C34-1DBF-4DE1-ABE6-CB75BADDD337}" destId="{37C768FA-2FF4-4567-8732-A09FFBD83A0F}" srcOrd="0" destOrd="0" presId="urn:microsoft.com/office/officeart/2005/8/layout/pyramid1"/>
    <dgm:cxn modelId="{0762B56A-6B48-4179-A6CE-0F3828F5A5EC}" srcId="{ECA992C0-E0CD-4149-AF85-01680F4ACB7E}" destId="{B7779C34-1DBF-4DE1-ABE6-CB75BADDD337}" srcOrd="0" destOrd="0" parTransId="{346FA4A2-0E45-4F02-93E7-16474941A66C}" sibTransId="{F5A8CEC2-7061-4A84-9EF3-9B70B176AC3C}"/>
    <dgm:cxn modelId="{202DE178-FC39-412B-8D53-8C9A92222F48}" type="presParOf" srcId="{DC1F1B77-715C-4DF4-AF56-F7C3AC3461AA}" destId="{AF4CCB62-D1F8-4DB2-A2D7-1E290F2B75DB}" srcOrd="0" destOrd="0" presId="urn:microsoft.com/office/officeart/2005/8/layout/pyramid1"/>
    <dgm:cxn modelId="{F0B9BA36-423B-420E-B004-6C16B7718BD4}" type="presParOf" srcId="{AF4CCB62-D1F8-4DB2-A2D7-1E290F2B75DB}" destId="{37C768FA-2FF4-4567-8732-A09FFBD83A0F}" srcOrd="0" destOrd="0" presId="urn:microsoft.com/office/officeart/2005/8/layout/pyramid1"/>
    <dgm:cxn modelId="{CB323274-D244-4B10-ACEB-B769303991E7}" type="presParOf" srcId="{AF4CCB62-D1F8-4DB2-A2D7-1E290F2B75DB}" destId="{57AC66A3-6228-4E3C-AB09-0E3C1E35E0DC}" srcOrd="1" destOrd="0" presId="urn:microsoft.com/office/officeart/2005/8/layout/pyramid1"/>
    <dgm:cxn modelId="{F12B9B2E-5A29-421D-BAFB-73150CF2A95F}" type="presParOf" srcId="{DC1F1B77-715C-4DF4-AF56-F7C3AC3461AA}" destId="{948DD711-EE1B-4E96-A3F5-E8607884455A}" srcOrd="1" destOrd="0" presId="urn:microsoft.com/office/officeart/2005/8/layout/pyramid1"/>
    <dgm:cxn modelId="{36BBFF1A-2E30-4060-8786-2617490EDB2B}" type="presParOf" srcId="{948DD711-EE1B-4E96-A3F5-E8607884455A}" destId="{79E71FD7-26D3-451D-AF8B-A9C44BE7F35A}" srcOrd="0" destOrd="0" presId="urn:microsoft.com/office/officeart/2005/8/layout/pyramid1"/>
    <dgm:cxn modelId="{3E4E9F1A-1A3B-435A-ABAA-9A3E27357273}" type="presParOf" srcId="{948DD711-EE1B-4E96-A3F5-E8607884455A}" destId="{AB50DDA5-FC43-49AE-A79E-1A0BB9B355DA}" srcOrd="1" destOrd="0" presId="urn:microsoft.com/office/officeart/2005/8/layout/pyramid1"/>
    <dgm:cxn modelId="{30053B1A-57D1-42A4-AFDB-4ACD323F54B3}" type="presParOf" srcId="{DC1F1B77-715C-4DF4-AF56-F7C3AC3461AA}" destId="{061805A8-9611-4D09-B449-E9E04FF17CAC}" srcOrd="2" destOrd="0" presId="urn:microsoft.com/office/officeart/2005/8/layout/pyramid1"/>
    <dgm:cxn modelId="{7C5A376D-16D0-4289-8535-72D54D45F02C}" type="presParOf" srcId="{061805A8-9611-4D09-B449-E9E04FF17CAC}" destId="{BC79E0CE-15FD-4CEF-9A78-166A886E9EF3}" srcOrd="0" destOrd="0" presId="urn:microsoft.com/office/officeart/2005/8/layout/pyramid1"/>
    <dgm:cxn modelId="{1EC2015A-C3D7-467E-B96B-33035EE479BD}" type="presParOf" srcId="{061805A8-9611-4D09-B449-E9E04FF17CAC}" destId="{6FF9902B-F10B-40B7-A136-97E200AF800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992C0-E0CD-4149-AF85-01680F4ACB7E}" type="doc">
      <dgm:prSet loTypeId="urn:microsoft.com/office/officeart/2005/8/layout/pyramid1" loCatId="pyramid" qsTypeId="urn:microsoft.com/office/officeart/2005/8/quickstyle/3d4" qsCatId="3D" csTypeId="urn:microsoft.com/office/officeart/2005/8/colors/accent1_2" csCatId="accent1" phldr="1"/>
      <dgm:spPr/>
    </dgm:pt>
    <dgm:pt modelId="{B7779C34-1DBF-4DE1-ABE6-CB75BADDD337}">
      <dgm:prSet phldrT="[Text]" custT="1"/>
      <dgm:spPr>
        <a:solidFill>
          <a:srgbClr val="FF0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Supreme </a:t>
          </a:r>
        </a:p>
        <a:p>
          <a:pPr>
            <a:spcAft>
              <a:spcPts val="0"/>
            </a:spcAft>
          </a:pP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Court </a:t>
          </a:r>
        </a:p>
        <a:p>
          <a:pPr>
            <a:spcAft>
              <a:spcPts val="0"/>
            </a:spcAft>
          </a:pP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 the U.S.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6FA4A2-0E45-4F02-93E7-16474941A66C}" type="parTrans" cxnId="{0762B56A-6B48-4179-A6CE-0F3828F5A5EC}">
      <dgm:prSet/>
      <dgm:spPr/>
      <dgm:t>
        <a:bodyPr/>
        <a:lstStyle/>
        <a:p>
          <a:endParaRPr lang="en-US"/>
        </a:p>
      </dgm:t>
    </dgm:pt>
    <dgm:pt modelId="{F5A8CEC2-7061-4A84-9EF3-9B70B176AC3C}" type="sibTrans" cxnId="{0762B56A-6B48-4179-A6CE-0F3828F5A5EC}">
      <dgm:prSet/>
      <dgm:spPr/>
      <dgm:t>
        <a:bodyPr/>
        <a:lstStyle/>
        <a:p>
          <a:endParaRPr lang="en-US"/>
        </a:p>
      </dgm:t>
    </dgm:pt>
    <dgm:pt modelId="{367B0324-839E-43FB-8699-7D8A5D4902A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U.S. Courts of Appeals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093524-0CD4-42FC-A27E-955394BE31BC}" type="parTrans" cxnId="{8A690257-1E5F-4030-9AAE-10FD1F539DF5}">
      <dgm:prSet/>
      <dgm:spPr/>
      <dgm:t>
        <a:bodyPr/>
        <a:lstStyle/>
        <a:p>
          <a:endParaRPr lang="en-US"/>
        </a:p>
      </dgm:t>
    </dgm:pt>
    <dgm:pt modelId="{79760E9D-0A99-47E5-BE37-206AC2A2B38B}" type="sibTrans" cxnId="{8A690257-1E5F-4030-9AAE-10FD1F539DF5}">
      <dgm:prSet/>
      <dgm:spPr/>
      <dgm:t>
        <a:bodyPr/>
        <a:lstStyle/>
        <a:p>
          <a:endParaRPr lang="en-US"/>
        </a:p>
      </dgm:t>
    </dgm:pt>
    <dgm:pt modelId="{CA1F412F-963C-4506-B66C-E7338D717F2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U.S. District Courts</a:t>
          </a:r>
        </a:p>
      </dgm:t>
    </dgm:pt>
    <dgm:pt modelId="{F5960E85-87D2-47B5-8056-6DE13C6FE01E}" type="parTrans" cxnId="{15CF1D61-0517-4139-BD83-90BA9E31E75D}">
      <dgm:prSet/>
      <dgm:spPr/>
      <dgm:t>
        <a:bodyPr/>
        <a:lstStyle/>
        <a:p>
          <a:endParaRPr lang="en-US"/>
        </a:p>
      </dgm:t>
    </dgm:pt>
    <dgm:pt modelId="{332314E0-F22D-4D7B-A557-8AF7AD7B5ABF}" type="sibTrans" cxnId="{15CF1D61-0517-4139-BD83-90BA9E31E75D}">
      <dgm:prSet/>
      <dgm:spPr/>
      <dgm:t>
        <a:bodyPr/>
        <a:lstStyle/>
        <a:p>
          <a:endParaRPr lang="en-US"/>
        </a:p>
      </dgm:t>
    </dgm:pt>
    <dgm:pt modelId="{DC1F1B77-715C-4DF4-AF56-F7C3AC3461AA}" type="pres">
      <dgm:prSet presAssocID="{ECA992C0-E0CD-4149-AF85-01680F4ACB7E}" presName="Name0" presStyleCnt="0">
        <dgm:presLayoutVars>
          <dgm:dir/>
          <dgm:animLvl val="lvl"/>
          <dgm:resizeHandles val="exact"/>
        </dgm:presLayoutVars>
      </dgm:prSet>
      <dgm:spPr/>
    </dgm:pt>
    <dgm:pt modelId="{AF4CCB62-D1F8-4DB2-A2D7-1E290F2B75DB}" type="pres">
      <dgm:prSet presAssocID="{B7779C34-1DBF-4DE1-ABE6-CB75BADDD337}" presName="Name8" presStyleCnt="0"/>
      <dgm:spPr/>
    </dgm:pt>
    <dgm:pt modelId="{37C768FA-2FF4-4567-8732-A09FFBD83A0F}" type="pres">
      <dgm:prSet presAssocID="{B7779C34-1DBF-4DE1-ABE6-CB75BADDD337}" presName="level" presStyleLbl="node1" presStyleIdx="0" presStyleCnt="3" custScaleX="990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C66A3-6228-4E3C-AB09-0E3C1E35E0DC}" type="pres">
      <dgm:prSet presAssocID="{B7779C34-1DBF-4DE1-ABE6-CB75BADDD3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DD711-EE1B-4E96-A3F5-E8607884455A}" type="pres">
      <dgm:prSet presAssocID="{367B0324-839E-43FB-8699-7D8A5D4902A0}" presName="Name8" presStyleCnt="0"/>
      <dgm:spPr/>
    </dgm:pt>
    <dgm:pt modelId="{79E71FD7-26D3-451D-AF8B-A9C44BE7F35A}" type="pres">
      <dgm:prSet presAssocID="{367B0324-839E-43FB-8699-7D8A5D4902A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0DDA5-FC43-49AE-A79E-1A0BB9B355DA}" type="pres">
      <dgm:prSet presAssocID="{367B0324-839E-43FB-8699-7D8A5D4902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805A8-9611-4D09-B449-E9E04FF17CAC}" type="pres">
      <dgm:prSet presAssocID="{CA1F412F-963C-4506-B66C-E7338D717F29}" presName="Name8" presStyleCnt="0"/>
      <dgm:spPr/>
    </dgm:pt>
    <dgm:pt modelId="{BC79E0CE-15FD-4CEF-9A78-166A886E9EF3}" type="pres">
      <dgm:prSet presAssocID="{CA1F412F-963C-4506-B66C-E7338D717F29}" presName="level" presStyleLbl="node1" presStyleIdx="2" presStyleCnt="3" custLinFactNeighborX="10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9902B-F10B-40B7-A136-97E200AF8006}" type="pres">
      <dgm:prSet presAssocID="{CA1F412F-963C-4506-B66C-E7338D717F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690257-1E5F-4030-9AAE-10FD1F539DF5}" srcId="{ECA992C0-E0CD-4149-AF85-01680F4ACB7E}" destId="{367B0324-839E-43FB-8699-7D8A5D4902A0}" srcOrd="1" destOrd="0" parTransId="{4C093524-0CD4-42FC-A27E-955394BE31BC}" sibTransId="{79760E9D-0A99-47E5-BE37-206AC2A2B38B}"/>
    <dgm:cxn modelId="{54506703-C725-404E-840B-FE7FE417BECA}" type="presOf" srcId="{ECA992C0-E0CD-4149-AF85-01680F4ACB7E}" destId="{DC1F1B77-715C-4DF4-AF56-F7C3AC3461AA}" srcOrd="0" destOrd="0" presId="urn:microsoft.com/office/officeart/2005/8/layout/pyramid1"/>
    <dgm:cxn modelId="{15CF1D61-0517-4139-BD83-90BA9E31E75D}" srcId="{ECA992C0-E0CD-4149-AF85-01680F4ACB7E}" destId="{CA1F412F-963C-4506-B66C-E7338D717F29}" srcOrd="2" destOrd="0" parTransId="{F5960E85-87D2-47B5-8056-6DE13C6FE01E}" sibTransId="{332314E0-F22D-4D7B-A557-8AF7AD7B5ABF}"/>
    <dgm:cxn modelId="{5D78E3AA-61EA-4FAE-B32B-AE5B156E166A}" type="presOf" srcId="{367B0324-839E-43FB-8699-7D8A5D4902A0}" destId="{79E71FD7-26D3-451D-AF8B-A9C44BE7F35A}" srcOrd="0" destOrd="0" presId="urn:microsoft.com/office/officeart/2005/8/layout/pyramid1"/>
    <dgm:cxn modelId="{78E6F092-D192-48C0-8F75-B98DD0B1A106}" type="presOf" srcId="{B7779C34-1DBF-4DE1-ABE6-CB75BADDD337}" destId="{57AC66A3-6228-4E3C-AB09-0E3C1E35E0DC}" srcOrd="1" destOrd="0" presId="urn:microsoft.com/office/officeart/2005/8/layout/pyramid1"/>
    <dgm:cxn modelId="{E0DCD7C4-DA39-45CA-B415-85FDA67D376C}" type="presOf" srcId="{CA1F412F-963C-4506-B66C-E7338D717F29}" destId="{6FF9902B-F10B-40B7-A136-97E200AF8006}" srcOrd="1" destOrd="0" presId="urn:microsoft.com/office/officeart/2005/8/layout/pyramid1"/>
    <dgm:cxn modelId="{52E190BD-A92F-4976-94A6-A93D2F23B279}" type="presOf" srcId="{367B0324-839E-43FB-8699-7D8A5D4902A0}" destId="{AB50DDA5-FC43-49AE-A79E-1A0BB9B355DA}" srcOrd="1" destOrd="0" presId="urn:microsoft.com/office/officeart/2005/8/layout/pyramid1"/>
    <dgm:cxn modelId="{E4944445-B577-4F08-BFEC-F1B09A9108C3}" type="presOf" srcId="{CA1F412F-963C-4506-B66C-E7338D717F29}" destId="{BC79E0CE-15FD-4CEF-9A78-166A886E9EF3}" srcOrd="0" destOrd="0" presId="urn:microsoft.com/office/officeart/2005/8/layout/pyramid1"/>
    <dgm:cxn modelId="{292E588C-D707-44AA-8320-B9A1AC355418}" type="presOf" srcId="{B7779C34-1DBF-4DE1-ABE6-CB75BADDD337}" destId="{37C768FA-2FF4-4567-8732-A09FFBD83A0F}" srcOrd="0" destOrd="0" presId="urn:microsoft.com/office/officeart/2005/8/layout/pyramid1"/>
    <dgm:cxn modelId="{0762B56A-6B48-4179-A6CE-0F3828F5A5EC}" srcId="{ECA992C0-E0CD-4149-AF85-01680F4ACB7E}" destId="{B7779C34-1DBF-4DE1-ABE6-CB75BADDD337}" srcOrd="0" destOrd="0" parTransId="{346FA4A2-0E45-4F02-93E7-16474941A66C}" sibTransId="{F5A8CEC2-7061-4A84-9EF3-9B70B176AC3C}"/>
    <dgm:cxn modelId="{202DE178-FC39-412B-8D53-8C9A92222F48}" type="presParOf" srcId="{DC1F1B77-715C-4DF4-AF56-F7C3AC3461AA}" destId="{AF4CCB62-D1F8-4DB2-A2D7-1E290F2B75DB}" srcOrd="0" destOrd="0" presId="urn:microsoft.com/office/officeart/2005/8/layout/pyramid1"/>
    <dgm:cxn modelId="{F0B9BA36-423B-420E-B004-6C16B7718BD4}" type="presParOf" srcId="{AF4CCB62-D1F8-4DB2-A2D7-1E290F2B75DB}" destId="{37C768FA-2FF4-4567-8732-A09FFBD83A0F}" srcOrd="0" destOrd="0" presId="urn:microsoft.com/office/officeart/2005/8/layout/pyramid1"/>
    <dgm:cxn modelId="{CB323274-D244-4B10-ACEB-B769303991E7}" type="presParOf" srcId="{AF4CCB62-D1F8-4DB2-A2D7-1E290F2B75DB}" destId="{57AC66A3-6228-4E3C-AB09-0E3C1E35E0DC}" srcOrd="1" destOrd="0" presId="urn:microsoft.com/office/officeart/2005/8/layout/pyramid1"/>
    <dgm:cxn modelId="{F12B9B2E-5A29-421D-BAFB-73150CF2A95F}" type="presParOf" srcId="{DC1F1B77-715C-4DF4-AF56-F7C3AC3461AA}" destId="{948DD711-EE1B-4E96-A3F5-E8607884455A}" srcOrd="1" destOrd="0" presId="urn:microsoft.com/office/officeart/2005/8/layout/pyramid1"/>
    <dgm:cxn modelId="{36BBFF1A-2E30-4060-8786-2617490EDB2B}" type="presParOf" srcId="{948DD711-EE1B-4E96-A3F5-E8607884455A}" destId="{79E71FD7-26D3-451D-AF8B-A9C44BE7F35A}" srcOrd="0" destOrd="0" presId="urn:microsoft.com/office/officeart/2005/8/layout/pyramid1"/>
    <dgm:cxn modelId="{3E4E9F1A-1A3B-435A-ABAA-9A3E27357273}" type="presParOf" srcId="{948DD711-EE1B-4E96-A3F5-E8607884455A}" destId="{AB50DDA5-FC43-49AE-A79E-1A0BB9B355DA}" srcOrd="1" destOrd="0" presId="urn:microsoft.com/office/officeart/2005/8/layout/pyramid1"/>
    <dgm:cxn modelId="{30053B1A-57D1-42A4-AFDB-4ACD323F54B3}" type="presParOf" srcId="{DC1F1B77-715C-4DF4-AF56-F7C3AC3461AA}" destId="{061805A8-9611-4D09-B449-E9E04FF17CAC}" srcOrd="2" destOrd="0" presId="urn:microsoft.com/office/officeart/2005/8/layout/pyramid1"/>
    <dgm:cxn modelId="{7C5A376D-16D0-4289-8535-72D54D45F02C}" type="presParOf" srcId="{061805A8-9611-4D09-B449-E9E04FF17CAC}" destId="{BC79E0CE-15FD-4CEF-9A78-166A886E9EF3}" srcOrd="0" destOrd="0" presId="urn:microsoft.com/office/officeart/2005/8/layout/pyramid1"/>
    <dgm:cxn modelId="{1EC2015A-C3D7-467E-B96B-33035EE479BD}" type="presParOf" srcId="{061805A8-9611-4D09-B449-E9E04FF17CAC}" destId="{6FF9902B-F10B-40B7-A136-97E200AF800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768FA-2FF4-4567-8732-A09FFBD83A0F}">
      <dsp:nvSpPr>
        <dsp:cNvPr id="0" name=""/>
        <dsp:cNvSpPr/>
      </dsp:nvSpPr>
      <dsp:spPr>
        <a:xfrm>
          <a:off x="1164570" y="0"/>
          <a:ext cx="1148382" cy="1035319"/>
        </a:xfrm>
        <a:prstGeom prst="trapezoid">
          <a:avLst>
            <a:gd name="adj" fmla="val 55981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Supreme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 the U.S.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64570" y="0"/>
        <a:ext cx="1148382" cy="1035319"/>
      </dsp:txXfrm>
    </dsp:sp>
    <dsp:sp modelId="{79E71FD7-26D3-451D-AF8B-A9C44BE7F35A}">
      <dsp:nvSpPr>
        <dsp:cNvPr id="0" name=""/>
        <dsp:cNvSpPr/>
      </dsp:nvSpPr>
      <dsp:spPr>
        <a:xfrm>
          <a:off x="579587" y="1035319"/>
          <a:ext cx="2318348" cy="1035319"/>
        </a:xfrm>
        <a:prstGeom prst="trapezoid">
          <a:avLst>
            <a:gd name="adj" fmla="val 55981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U.S. Courts of Appeals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5298" y="1035319"/>
        <a:ext cx="1506926" cy="1035319"/>
      </dsp:txXfrm>
    </dsp:sp>
    <dsp:sp modelId="{BC79E0CE-15FD-4CEF-9A78-166A886E9EF3}">
      <dsp:nvSpPr>
        <dsp:cNvPr id="0" name=""/>
        <dsp:cNvSpPr/>
      </dsp:nvSpPr>
      <dsp:spPr>
        <a:xfrm>
          <a:off x="0" y="2070639"/>
          <a:ext cx="3477523" cy="1035319"/>
        </a:xfrm>
        <a:prstGeom prst="trapezoid">
          <a:avLst>
            <a:gd name="adj" fmla="val 559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U.S. District Courts</a:t>
          </a:r>
        </a:p>
      </dsp:txBody>
      <dsp:txXfrm>
        <a:off x="608566" y="2070639"/>
        <a:ext cx="2260389" cy="1035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768FA-2FF4-4567-8732-A09FFBD83A0F}">
      <dsp:nvSpPr>
        <dsp:cNvPr id="0" name=""/>
        <dsp:cNvSpPr/>
      </dsp:nvSpPr>
      <dsp:spPr>
        <a:xfrm>
          <a:off x="1164570" y="0"/>
          <a:ext cx="1148382" cy="1035319"/>
        </a:xfrm>
        <a:prstGeom prst="trapezoid">
          <a:avLst>
            <a:gd name="adj" fmla="val 55981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Supreme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 the U.S.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64570" y="0"/>
        <a:ext cx="1148382" cy="1035319"/>
      </dsp:txXfrm>
    </dsp:sp>
    <dsp:sp modelId="{79E71FD7-26D3-451D-AF8B-A9C44BE7F35A}">
      <dsp:nvSpPr>
        <dsp:cNvPr id="0" name=""/>
        <dsp:cNvSpPr/>
      </dsp:nvSpPr>
      <dsp:spPr>
        <a:xfrm>
          <a:off x="579587" y="1035319"/>
          <a:ext cx="2318348" cy="1035319"/>
        </a:xfrm>
        <a:prstGeom prst="trapezoid">
          <a:avLst>
            <a:gd name="adj" fmla="val 55981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U.S. Courts of Appeals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5298" y="1035319"/>
        <a:ext cx="1506926" cy="1035319"/>
      </dsp:txXfrm>
    </dsp:sp>
    <dsp:sp modelId="{BC79E0CE-15FD-4CEF-9A78-166A886E9EF3}">
      <dsp:nvSpPr>
        <dsp:cNvPr id="0" name=""/>
        <dsp:cNvSpPr/>
      </dsp:nvSpPr>
      <dsp:spPr>
        <a:xfrm>
          <a:off x="0" y="2070639"/>
          <a:ext cx="3477523" cy="1035319"/>
        </a:xfrm>
        <a:prstGeom prst="trapezoid">
          <a:avLst>
            <a:gd name="adj" fmla="val 559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U.S. District Courts</a:t>
          </a:r>
        </a:p>
      </dsp:txBody>
      <dsp:txXfrm>
        <a:off x="608566" y="2070639"/>
        <a:ext cx="2260389" cy="1035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5D75-1EB0-E84C-9CB2-F9A42091B813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77B8-B455-A440-83AA-C55C52EC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4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8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3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7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46716"/>
            <a:ext cx="9144000" cy="80367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Bush v. Orleans Parish </a:t>
            </a:r>
            <a:br>
              <a:rPr lang="en-US" i="1" dirty="0" smtClean="0"/>
            </a:br>
            <a:r>
              <a:rPr lang="en-US" i="1" dirty="0" smtClean="0"/>
              <a:t>School Board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0" y="4150388"/>
            <a:ext cx="5143500" cy="1241822"/>
          </a:xfrm>
        </p:spPr>
        <p:txBody>
          <a:bodyPr/>
          <a:lstStyle/>
          <a:p>
            <a:r>
              <a:rPr lang="en-US" dirty="0" smtClean="0"/>
              <a:t>Federal Trials and Great Debates </a:t>
            </a:r>
          </a:p>
          <a:p>
            <a:r>
              <a:rPr lang="en-US" dirty="0" smtClean="0"/>
              <a:t>in United States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9138" y="2646197"/>
            <a:ext cx="3631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Norman Rockwell Museum, Stockbridge Massachusetts</a:t>
            </a:r>
            <a:endParaRPr lang="en-US" sz="9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137" y="282829"/>
            <a:ext cx="3631968" cy="22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770" y="1825624"/>
            <a:ext cx="6254151" cy="48958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Judge Wright presided over most phases of the complex litigation process in </a:t>
            </a:r>
            <a:r>
              <a:rPr lang="en-US" sz="2400" i="1" dirty="0" smtClean="0"/>
              <a:t>Bush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Wright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believed he was obligated to implement the Supreme Court’s ruling in </a:t>
            </a:r>
            <a:r>
              <a:rPr lang="en-US" sz="2400" i="1" dirty="0" smtClean="0">
                <a:solidFill>
                  <a:srgbClr val="5B9BD5">
                    <a:lumMod val="50000"/>
                  </a:srgbClr>
                </a:solidFill>
              </a:rPr>
              <a:t>Brown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despite local opposition.</a:t>
            </a:r>
            <a:endParaRPr lang="en-US" sz="2400" dirty="0" smtClean="0"/>
          </a:p>
          <a:p>
            <a:r>
              <a:rPr lang="en-US" sz="2400" dirty="0" smtClean="0"/>
              <a:t>He was a native of New Orleans, but his rulings made him deeply unpopular with many whites in the area.</a:t>
            </a:r>
          </a:p>
          <a:p>
            <a:r>
              <a:rPr lang="en-US" sz="2400" dirty="0" smtClean="0"/>
              <a:t>Wright received frequent hate mail and threats from critics who argued he was undermining democracy and the Southern “way of life.”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Judge Wright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18000" contrast="12000"/>
          </a:blip>
          <a:stretch>
            <a:fillRect/>
          </a:stretch>
        </p:blipFill>
        <p:spPr>
          <a:xfrm>
            <a:off x="6374921" y="1992702"/>
            <a:ext cx="2271799" cy="3032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4921" y="5106838"/>
            <a:ext cx="227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Judge J. Skelly Wright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7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022" y="1697906"/>
            <a:ext cx="5633050" cy="5022073"/>
          </a:xfrm>
        </p:spPr>
        <p:txBody>
          <a:bodyPr>
            <a:normAutofit/>
          </a:bodyPr>
          <a:lstStyle/>
          <a:p>
            <a:r>
              <a:rPr lang="en-US" dirty="0" smtClean="0"/>
              <a:t>In 1956, the state amended its constitution to bar all lawsuits against school boards.</a:t>
            </a:r>
          </a:p>
          <a:p>
            <a:r>
              <a:rPr lang="en-US" dirty="0" smtClean="0"/>
              <a:t>Judge Wright declared the amendment unconstitutional.</a:t>
            </a:r>
          </a:p>
          <a:p>
            <a:pPr lvl="0"/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In 1958, the legislature passed laws that empowered the governor to close any “racially mixed schools[.]”</a:t>
            </a:r>
          </a:p>
          <a:p>
            <a:pPr lvl="0"/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Another new state law stated no 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child could be forced to attend a racially “commingled school” and offered grants 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for private 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segregated schools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In 1959, lawyers for Bush and the NAACP returned to Judge Wright’s court to demand an end to the delays and defiance of his orders.</a:t>
            </a:r>
            <a:endParaRPr lang="en-US" dirty="0">
              <a:solidFill>
                <a:srgbClr val="5B9BD5">
                  <a:lumMod val="50000"/>
                </a:srgbClr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Louisiana’s Response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236" t="17781" r="23113" b="17252"/>
          <a:stretch/>
        </p:blipFill>
        <p:spPr>
          <a:xfrm>
            <a:off x="5771072" y="1897810"/>
            <a:ext cx="3174520" cy="2536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665" y="4597879"/>
            <a:ext cx="35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Future federal judge Constance Baker Motley (center) was one of several NAACP lawyers in the case 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Courtesy: 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3981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770" y="1747986"/>
            <a:ext cx="6254151" cy="4895853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>
                <a:solidFill>
                  <a:srgbClr val="5B9BD5">
                    <a:lumMod val="50000"/>
                  </a:srgbClr>
                </a:solidFill>
              </a:rPr>
              <a:t>Judge </a:t>
            </a:r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Wright </a:t>
            </a:r>
            <a:r>
              <a:rPr lang="en-US" sz="2200" dirty="0" smtClean="0">
                <a:solidFill>
                  <a:srgbClr val="5B9BD5">
                    <a:lumMod val="50000"/>
                  </a:srgbClr>
                </a:solidFill>
              </a:rPr>
              <a:t>ordered the </a:t>
            </a:r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city to develop a desegregation plan by </a:t>
            </a:r>
            <a:r>
              <a:rPr lang="en-US" sz="2200" dirty="0" smtClean="0">
                <a:solidFill>
                  <a:srgbClr val="5B9BD5">
                    <a:lumMod val="50000"/>
                  </a:srgbClr>
                </a:solidFill>
              </a:rPr>
              <a:t>May, </a:t>
            </a:r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1960.</a:t>
            </a:r>
          </a:p>
          <a:p>
            <a:pPr lvl="0"/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Officials refused to comply with the order, arguing </a:t>
            </a:r>
            <a:r>
              <a:rPr lang="en-US" sz="2200" dirty="0" smtClean="0">
                <a:solidFill>
                  <a:srgbClr val="5B9BD5">
                    <a:lumMod val="50000"/>
                  </a:srgbClr>
                </a:solidFill>
              </a:rPr>
              <a:t>state </a:t>
            </a:r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law </a:t>
            </a:r>
            <a:r>
              <a:rPr lang="en-US" sz="2200" dirty="0" smtClean="0">
                <a:solidFill>
                  <a:srgbClr val="5B9BD5">
                    <a:lumMod val="50000"/>
                  </a:srgbClr>
                </a:solidFill>
              </a:rPr>
              <a:t>required segregation.</a:t>
            </a:r>
            <a:endParaRPr lang="en-US" sz="2200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en-US" sz="2200" dirty="0" smtClean="0"/>
              <a:t>Judge Wright initiated his own plan for desegregation, ordering phased integration beginning with the first grade.</a:t>
            </a:r>
          </a:p>
          <a:p>
            <a:r>
              <a:rPr lang="en-US" sz="2200" dirty="0" smtClean="0"/>
              <a:t>The school board then proposed an alternative plan that required black students wishing to attend “white” schools to request a transfer.</a:t>
            </a:r>
          </a:p>
          <a:p>
            <a:r>
              <a:rPr lang="en-US" sz="2200" dirty="0" smtClean="0"/>
              <a:t>After testing the 137 black applicants for transfer, the board allowed only 5 (eventually 4) students to do so.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Desegregation Plans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18000" contrast="12000"/>
          </a:blip>
          <a:stretch>
            <a:fillRect/>
          </a:stretch>
        </p:blipFill>
        <p:spPr>
          <a:xfrm>
            <a:off x="6374921" y="1992702"/>
            <a:ext cx="2271799" cy="3032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4921" y="5106838"/>
            <a:ext cx="227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Judge J. Skelly Wright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9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264" y="1689103"/>
            <a:ext cx="6228272" cy="503237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Despite the very limited plans for desegregation, Louisiana’s politicians remained defiant.</a:t>
            </a:r>
          </a:p>
          <a:p>
            <a:r>
              <a:rPr lang="en-US" sz="2200" dirty="0" smtClean="0"/>
              <a:t>The legislature passed an “interposition” law that claimed the power to nullify unconstitutional acts of the federal government.</a:t>
            </a:r>
          </a:p>
          <a:p>
            <a:r>
              <a:rPr lang="en-US" sz="2200" dirty="0" smtClean="0"/>
              <a:t>It imposed a mandatory jail sentence on federal judges or officials who attempted to desegregate schools.</a:t>
            </a:r>
          </a:p>
          <a:p>
            <a:r>
              <a:rPr lang="en-US" sz="2200" dirty="0" smtClean="0"/>
              <a:t>It also assumed control of the city’s </a:t>
            </a:r>
            <a:r>
              <a:rPr lang="en-US" sz="2200" dirty="0" smtClean="0"/>
              <a:t>schools.</a:t>
            </a:r>
            <a:endParaRPr lang="en-US" sz="2200" dirty="0" smtClean="0"/>
          </a:p>
          <a:p>
            <a:r>
              <a:rPr lang="en-US" sz="2200" dirty="0" smtClean="0"/>
              <a:t>Judge Wright again blocked enforcement of the new </a:t>
            </a:r>
            <a:r>
              <a:rPr lang="en-US" sz="2200" dirty="0" smtClean="0"/>
              <a:t>statutes.</a:t>
            </a: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Continued Resistance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814" y="2790606"/>
            <a:ext cx="2659476" cy="1643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0852" y="4524229"/>
            <a:ext cx="3183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Orleans desegregation crisis inspired Norman Rockwell’s 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Problem We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 Live With”</a:t>
            </a:r>
          </a:p>
          <a:p>
            <a:pPr lvl="0" algn="ctr"/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Norman Rockwell Museum, Stockbridge Massachusetts</a:t>
            </a:r>
          </a:p>
          <a:p>
            <a:pPr algn="ctr"/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890" y="1825625"/>
            <a:ext cx="6221814" cy="5032375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The school superintendent then declared a “holiday” for the first day of desegregation.</a:t>
            </a:r>
          </a:p>
          <a:p>
            <a:pPr lvl="0"/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Judge Wright </a:t>
            </a:r>
            <a:r>
              <a:rPr lang="en-US" sz="2200" dirty="0" smtClean="0">
                <a:solidFill>
                  <a:srgbClr val="5B9BD5">
                    <a:lumMod val="50000"/>
                  </a:srgbClr>
                </a:solidFill>
              </a:rPr>
              <a:t>threatened to hold the superintendent in </a:t>
            </a:r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contempt of court.</a:t>
            </a:r>
          </a:p>
          <a:p>
            <a:pPr lvl="0"/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The legislature </a:t>
            </a:r>
            <a:r>
              <a:rPr lang="en-US" sz="2200" dirty="0" smtClean="0">
                <a:solidFill>
                  <a:srgbClr val="5B9BD5">
                    <a:lumMod val="50000"/>
                  </a:srgbClr>
                </a:solidFill>
              </a:rPr>
              <a:t>then:</a:t>
            </a:r>
          </a:p>
          <a:p>
            <a:pPr lvl="1"/>
            <a:r>
              <a:rPr lang="en-US" sz="1900" dirty="0">
                <a:solidFill>
                  <a:srgbClr val="5B9BD5">
                    <a:lumMod val="50000"/>
                  </a:srgbClr>
                </a:solidFill>
              </a:rPr>
              <a:t>F</a:t>
            </a:r>
            <a:r>
              <a:rPr lang="en-US" sz="1900" dirty="0" smtClean="0">
                <a:solidFill>
                  <a:srgbClr val="5B9BD5">
                    <a:lumMod val="50000"/>
                  </a:srgbClr>
                </a:solidFill>
              </a:rPr>
              <a:t>ired </a:t>
            </a:r>
            <a:r>
              <a:rPr lang="en-US" sz="1900" dirty="0">
                <a:solidFill>
                  <a:srgbClr val="5B9BD5">
                    <a:lumMod val="50000"/>
                  </a:srgbClr>
                </a:solidFill>
              </a:rPr>
              <a:t>the superintendent and the schoolboard </a:t>
            </a:r>
            <a:r>
              <a:rPr lang="en-US" sz="1900" dirty="0" smtClean="0">
                <a:solidFill>
                  <a:srgbClr val="5B9BD5">
                    <a:lumMod val="50000"/>
                  </a:srgbClr>
                </a:solidFill>
              </a:rPr>
              <a:t>lawyer;</a:t>
            </a:r>
          </a:p>
          <a:p>
            <a:pPr lvl="1"/>
            <a:r>
              <a:rPr lang="en-US" sz="1900" dirty="0">
                <a:solidFill>
                  <a:srgbClr val="5B9BD5">
                    <a:lumMod val="50000"/>
                  </a:srgbClr>
                </a:solidFill>
              </a:rPr>
              <a:t>S</a:t>
            </a:r>
            <a:r>
              <a:rPr lang="en-US" sz="1900" dirty="0" smtClean="0">
                <a:solidFill>
                  <a:srgbClr val="5B9BD5">
                    <a:lumMod val="50000"/>
                  </a:srgbClr>
                </a:solidFill>
              </a:rPr>
              <a:t>eized </a:t>
            </a:r>
            <a:r>
              <a:rPr lang="en-US" sz="1900" dirty="0">
                <a:solidFill>
                  <a:srgbClr val="5B9BD5">
                    <a:lumMod val="50000"/>
                  </a:srgbClr>
                </a:solidFill>
              </a:rPr>
              <a:t>control of the city’s </a:t>
            </a:r>
            <a:r>
              <a:rPr lang="en-US" sz="1900" dirty="0" smtClean="0">
                <a:solidFill>
                  <a:srgbClr val="5B9BD5">
                    <a:lumMod val="50000"/>
                  </a:srgbClr>
                </a:solidFill>
              </a:rPr>
              <a:t>schools;</a:t>
            </a:r>
          </a:p>
          <a:p>
            <a:pPr lvl="1"/>
            <a:r>
              <a:rPr lang="en-US" sz="1900" dirty="0">
                <a:solidFill>
                  <a:srgbClr val="5B9BD5">
                    <a:lumMod val="50000"/>
                  </a:srgbClr>
                </a:solidFill>
              </a:rPr>
              <a:t>A</a:t>
            </a:r>
            <a:r>
              <a:rPr lang="en-US" sz="1900" dirty="0" smtClean="0">
                <a:solidFill>
                  <a:srgbClr val="5B9BD5">
                    <a:lumMod val="50000"/>
                  </a:srgbClr>
                </a:solidFill>
              </a:rPr>
              <a:t>gain </a:t>
            </a:r>
            <a:r>
              <a:rPr lang="en-US" sz="1900" dirty="0">
                <a:solidFill>
                  <a:srgbClr val="5B9BD5">
                    <a:lumMod val="50000"/>
                  </a:srgbClr>
                </a:solidFill>
              </a:rPr>
              <a:t>declared a school </a:t>
            </a:r>
            <a:r>
              <a:rPr lang="en-US" sz="1900" dirty="0" smtClean="0">
                <a:solidFill>
                  <a:srgbClr val="5B9BD5">
                    <a:lumMod val="50000"/>
                  </a:srgbClr>
                </a:solidFill>
              </a:rPr>
              <a:t>holiday; and</a:t>
            </a:r>
          </a:p>
          <a:p>
            <a:pPr lvl="1"/>
            <a:r>
              <a:rPr lang="en-US" sz="1900" dirty="0" smtClean="0">
                <a:solidFill>
                  <a:srgbClr val="5B9BD5">
                    <a:lumMod val="50000"/>
                  </a:srgbClr>
                </a:solidFill>
              </a:rPr>
              <a:t>Authorized </a:t>
            </a:r>
            <a:r>
              <a:rPr lang="en-US" sz="1900" dirty="0">
                <a:solidFill>
                  <a:srgbClr val="5B9BD5">
                    <a:lumMod val="50000"/>
                  </a:srgbClr>
                </a:solidFill>
              </a:rPr>
              <a:t>sergeants-at-arms to keep the schools closed. </a:t>
            </a:r>
          </a:p>
          <a:p>
            <a:pPr lvl="0"/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Judge Wright issued an injunction against hundreds of state officials ordering them not interfere with </a:t>
            </a:r>
            <a:r>
              <a:rPr lang="en-US" sz="2200" dirty="0" smtClean="0">
                <a:solidFill>
                  <a:srgbClr val="5B9BD5">
                    <a:lumMod val="50000"/>
                  </a:srgbClr>
                </a:solidFill>
              </a:rPr>
              <a:t>desegregation.</a:t>
            </a:r>
          </a:p>
          <a:p>
            <a:pPr lvl="0"/>
            <a:r>
              <a:rPr lang="en-US" sz="2200" dirty="0" smtClean="0">
                <a:solidFill>
                  <a:srgbClr val="5B9BD5">
                    <a:lumMod val="50000"/>
                  </a:srgbClr>
                </a:solidFill>
              </a:rPr>
              <a:t>Federal </a:t>
            </a:r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marshals prepared to escort the students to school.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Continued Resistance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814" y="2790606"/>
            <a:ext cx="2659476" cy="1643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612" y="4536917"/>
            <a:ext cx="3182388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528" y="1825625"/>
            <a:ext cx="6487064" cy="4351338"/>
          </a:xfrm>
        </p:spPr>
        <p:txBody>
          <a:bodyPr/>
          <a:lstStyle/>
          <a:p>
            <a:r>
              <a:rPr lang="en-US" sz="2200" dirty="0" smtClean="0"/>
              <a:t>On November 14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1960, four African-American girls attended formerly all-white schools in New Orleans.</a:t>
            </a:r>
          </a:p>
          <a:p>
            <a:r>
              <a:rPr lang="en-US" sz="2200" dirty="0" smtClean="0"/>
              <a:t>Almost all white parents removed their children from school and thousands protested, yelling abuse at the girls.</a:t>
            </a:r>
          </a:p>
          <a:p>
            <a:r>
              <a:rPr lang="en-US" sz="2200" dirty="0" smtClean="0"/>
              <a:t>The families of white students who attended integrated classes faced death threats.</a:t>
            </a:r>
          </a:p>
          <a:p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The state legislature attempted to continue its defiance, denying funds to the school </a:t>
            </a:r>
            <a:r>
              <a:rPr lang="en-US" sz="2200" dirty="0" smtClean="0">
                <a:solidFill>
                  <a:srgbClr val="5B9BD5">
                    <a:lumMod val="50000"/>
                  </a:srgbClr>
                </a:solidFill>
              </a:rPr>
              <a:t>board.</a:t>
            </a:r>
            <a:endParaRPr lang="en-US" sz="2200" dirty="0" smtClean="0"/>
          </a:p>
          <a:p>
            <a:r>
              <a:rPr lang="en-US" sz="2200" dirty="0" smtClean="0"/>
              <a:t>Nevertheless, desegregation expanded the following year as resistance began to wane.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Desegregation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545" t="15503" r="6659"/>
          <a:stretch/>
        </p:blipFill>
        <p:spPr>
          <a:xfrm>
            <a:off x="6659592" y="1825625"/>
            <a:ext cx="2136115" cy="3210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9261" y="5116816"/>
            <a:ext cx="298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Ruby Bridges, one of the first students to attend integrated classes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407" y="1966824"/>
            <a:ext cx="6423607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April, 1962, Judge Wright ordered the desegregation of grades one through six.</a:t>
            </a:r>
          </a:p>
          <a:p>
            <a:r>
              <a:rPr lang="en-US" sz="2800" dirty="0" smtClean="0"/>
              <a:t>Shortly after this order, Wright was appointed to the U.S. Court of Appeals for the District of Columbia Circuit.</a:t>
            </a:r>
          </a:p>
          <a:p>
            <a:r>
              <a:rPr lang="en-US" sz="2800" dirty="0" smtClean="0"/>
              <a:t>His successor, Judge Frank Ellis, adopted a slower approach, but desegregation efforts continued.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Aftermath and Legacy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056" y="2265858"/>
            <a:ext cx="2059503" cy="2547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4376" y="4958107"/>
            <a:ext cx="239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Wright on the U.S. Court of Appeals for the D.C. Circuit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407" y="1828801"/>
            <a:ext cx="6423607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Scholars debate the success of school desegregation in areas like New Orleans.</a:t>
            </a:r>
          </a:p>
          <a:p>
            <a:r>
              <a:rPr lang="en-US" dirty="0" smtClean="0"/>
              <a:t>Through the actions of civil rights lawyers and judges like Judge Wright</a:t>
            </a:r>
            <a:r>
              <a:rPr lang="en-US" smtClean="0"/>
              <a:t>, </a:t>
            </a:r>
            <a:r>
              <a:rPr lang="en-US" smtClean="0"/>
              <a:t>legal </a:t>
            </a:r>
            <a:r>
              <a:rPr lang="en-US" dirty="0" smtClean="0"/>
              <a:t>segregation was abolished.</a:t>
            </a:r>
          </a:p>
          <a:p>
            <a:r>
              <a:rPr lang="en-US" dirty="0" smtClean="0"/>
              <a:t>However, many students continue to attend schools with little racial diversity because of other factors.</a:t>
            </a:r>
          </a:p>
          <a:p>
            <a:r>
              <a:rPr lang="en-US" dirty="0" smtClean="0"/>
              <a:t>For instance, the process of “white flight,” whereby many white families left inner cities for suburbs, beginning in the 1950s and 60s, made geographically-assigned schools less diverse.</a:t>
            </a:r>
          </a:p>
          <a:p>
            <a:r>
              <a:rPr lang="en-US" dirty="0" smtClean="0"/>
              <a:t>Moreover, the widespread use of property taxes to pay for local schools has exacerbated the economic divide between “white” and” non-white” schools in some areas.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Aftermath and Legacy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056" y="2265858"/>
            <a:ext cx="2059503" cy="2547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4376" y="4958107"/>
            <a:ext cx="239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Judge Wright on the U.S. Court of Appeals for the D.C. Circuit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2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010" y="1734609"/>
            <a:ext cx="6045554" cy="499940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In the 1880s and 90s,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southern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states imposed the “Jim Crow” segregation system to reassert white dominance.</a:t>
            </a:r>
          </a:p>
          <a:p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Some northern and “border” states also had forms of segregation.</a:t>
            </a:r>
          </a:p>
          <a:p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In </a:t>
            </a:r>
            <a:r>
              <a:rPr lang="en-US" sz="2800" i="1" dirty="0" smtClean="0">
                <a:solidFill>
                  <a:srgbClr val="5B9BD5">
                    <a:lumMod val="50000"/>
                  </a:srgbClr>
                </a:solidFill>
              </a:rPr>
              <a:t>Plessy v. Ferguson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(1896), the Supreme Court held segregated facilities were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constitutional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if they were “equal.”</a:t>
            </a:r>
          </a:p>
          <a:p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A 1927 case applied the “separate-but-equal” doctrine to schools.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School Segregation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5961" y="4757316"/>
            <a:ext cx="327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at a Maryland “colored” school (circa. 1935)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564" y="2726666"/>
            <a:ext cx="27908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010" y="1727483"/>
            <a:ext cx="6045554" cy="4999408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Separate schools were seldom equal in practice.</a:t>
            </a:r>
            <a:endParaRPr lang="en-US" sz="28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African-American schools usually had </a:t>
            </a:r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inferior facilities and underpaid, overworked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teachers.</a:t>
            </a:r>
            <a:endParaRPr lang="en-US" sz="28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Many observers claimed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segregated </a:t>
            </a:r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education created a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sense of </a:t>
            </a:r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“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inferiority.” </a:t>
            </a:r>
          </a:p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In the mid-20</a:t>
            </a:r>
            <a:r>
              <a:rPr lang="en-US" sz="2800" baseline="30000" dirty="0" smtClean="0">
                <a:solidFill>
                  <a:srgbClr val="5B9BD5">
                    <a:lumMod val="50000"/>
                  </a:srgbClr>
                </a:solidFill>
              </a:rPr>
              <a:t>th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 century, groups </a:t>
            </a:r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like the NAACP launched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legal </a:t>
            </a:r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challenges to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school segregation. </a:t>
            </a:r>
            <a:endParaRPr lang="en-US" sz="28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School Segregation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5961" y="4757316"/>
            <a:ext cx="327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Students at a Maryland “colored” school (circa. 1935)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564" y="2726666"/>
            <a:ext cx="27908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770" y="1802920"/>
            <a:ext cx="6590581" cy="51672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September 1952, Oliver Bush filed a lawsuit with 34 other plaintiffs to integrate New Orleans’ schools.</a:t>
            </a:r>
          </a:p>
          <a:p>
            <a:r>
              <a:rPr lang="en-US" sz="2400" dirty="0" smtClean="0"/>
              <a:t>Bush was an African-American father of eight.</a:t>
            </a:r>
          </a:p>
          <a:p>
            <a:r>
              <a:rPr lang="en-US" sz="2400" dirty="0" smtClean="0"/>
              <a:t>“Colored” schools in New Orleans received less money and were more crowded than “white” schools.</a:t>
            </a:r>
          </a:p>
          <a:p>
            <a:r>
              <a:rPr lang="en-US" sz="2400" dirty="0" smtClean="0"/>
              <a:t>The case raised similar issues to a group of suits then before the Supreme Court of the United States.</a:t>
            </a:r>
          </a:p>
          <a:p>
            <a:r>
              <a:rPr lang="en-US" sz="2400" dirty="0" smtClean="0"/>
              <a:t>The parties agreed to postpone proceedings to wait for the Supreme Court’s ruling.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Suit Begins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351" y="2204137"/>
            <a:ext cx="2075962" cy="2574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1789" y="4882552"/>
            <a:ext cx="281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A.P. Tureaud, lead lawyer for much of the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Bush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litigation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Amistad Research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Tulane University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143" y="1718631"/>
            <a:ext cx="6435306" cy="489585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School desegregation cases from four states were consolidated as </a:t>
            </a:r>
            <a:r>
              <a:rPr lang="en-US" sz="2600" i="1" dirty="0" smtClean="0"/>
              <a:t>Brown v. Board of Education</a:t>
            </a:r>
            <a:r>
              <a:rPr lang="en-US" sz="2600" dirty="0" smtClean="0"/>
              <a:t> in the Supreme Court.</a:t>
            </a:r>
          </a:p>
          <a:p>
            <a:r>
              <a:rPr lang="en-US" sz="2600" dirty="0" smtClean="0"/>
              <a:t>In 1954, the Court unanimously ruled that segregated </a:t>
            </a:r>
            <a:r>
              <a:rPr lang="en-US" sz="2600" dirty="0" smtClean="0"/>
              <a:t>schools violated the Constitution’s Equal Protection Clause.</a:t>
            </a:r>
            <a:endParaRPr lang="en-US" sz="2600" dirty="0" smtClean="0"/>
          </a:p>
          <a:p>
            <a:pPr lvl="0"/>
            <a:r>
              <a:rPr lang="en-US" sz="2600" dirty="0">
                <a:solidFill>
                  <a:srgbClr val="5B9BD5">
                    <a:lumMod val="50000"/>
                  </a:srgbClr>
                </a:solidFill>
              </a:rPr>
              <a:t>In a second opinion in 1955, </a:t>
            </a:r>
            <a:r>
              <a:rPr lang="en-US" sz="2600" dirty="0" smtClean="0">
                <a:solidFill>
                  <a:srgbClr val="5B9BD5">
                    <a:lumMod val="50000"/>
                  </a:srgbClr>
                </a:solidFill>
              </a:rPr>
              <a:t>the Court ordered </a:t>
            </a:r>
            <a:r>
              <a:rPr lang="en-US" sz="2600" dirty="0">
                <a:solidFill>
                  <a:srgbClr val="5B9BD5">
                    <a:lumMod val="50000"/>
                  </a:srgbClr>
                </a:solidFill>
              </a:rPr>
              <a:t>that school districts must desegregate with “all deliberate speed.”</a:t>
            </a:r>
          </a:p>
          <a:p>
            <a:pPr lvl="0"/>
            <a:r>
              <a:rPr lang="en-US" sz="2600" dirty="0">
                <a:solidFill>
                  <a:srgbClr val="5B9BD5">
                    <a:lumMod val="50000"/>
                  </a:srgbClr>
                </a:solidFill>
              </a:rPr>
              <a:t>This </a:t>
            </a:r>
            <a:r>
              <a:rPr lang="en-US" sz="2600" dirty="0" smtClean="0">
                <a:solidFill>
                  <a:srgbClr val="5B9BD5">
                    <a:lumMod val="50000"/>
                  </a:srgbClr>
                </a:solidFill>
              </a:rPr>
              <a:t>ambiguous phrase left </a:t>
            </a:r>
            <a:r>
              <a:rPr lang="en-US" sz="2600" dirty="0">
                <a:solidFill>
                  <a:srgbClr val="5B9BD5">
                    <a:lumMod val="50000"/>
                  </a:srgbClr>
                </a:solidFill>
              </a:rPr>
              <a:t>many of the details of desegregation to lower courts.</a:t>
            </a:r>
          </a:p>
          <a:p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/>
              <a:t>Brown v. Board of Education </a:t>
            </a:r>
            <a:r>
              <a:rPr lang="en-US" sz="4400" dirty="0" smtClean="0"/>
              <a:t>(1954 &amp; 1955)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46" t="8161" r="4809" b="5658"/>
          <a:stretch/>
        </p:blipFill>
        <p:spPr>
          <a:xfrm>
            <a:off x="6625087" y="2536166"/>
            <a:ext cx="2191110" cy="1708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7449" y="4442605"/>
            <a:ext cx="23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Justice Earl Warren wrote the Court’s opinions in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532" y="1962147"/>
            <a:ext cx="5509264" cy="48958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Since 1912, U.S. district courts have been the primary trial courts in the federal system.  </a:t>
            </a:r>
          </a:p>
          <a:p>
            <a:r>
              <a:rPr lang="en-US" sz="2800" dirty="0" smtClean="0"/>
              <a:t>Most trials in district courts are conducted by a single judge.</a:t>
            </a:r>
          </a:p>
          <a:p>
            <a:r>
              <a:rPr lang="en-US" sz="2800" dirty="0" smtClean="0"/>
              <a:t>At the time </a:t>
            </a:r>
            <a:r>
              <a:rPr lang="en-US" sz="2800" i="1" dirty="0" smtClean="0"/>
              <a:t>Bush</a:t>
            </a:r>
            <a:r>
              <a:rPr lang="en-US" sz="2800" dirty="0" smtClean="0"/>
              <a:t> was decided, a three-judge panel was required where a case challenged the constitutionality of a state law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U.S. District Courts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51655"/>
              </p:ext>
            </p:extLst>
          </p:nvPr>
        </p:nvGraphicFramePr>
        <p:xfrm>
          <a:off x="5529530" y="2303253"/>
          <a:ext cx="3477523" cy="310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80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284" y="1962147"/>
            <a:ext cx="5837822" cy="4895853"/>
          </a:xfrm>
        </p:spPr>
        <p:txBody>
          <a:bodyPr>
            <a:noAutofit/>
          </a:bodyPr>
          <a:lstStyle/>
          <a:p>
            <a:r>
              <a:rPr lang="en-US" sz="2300" dirty="0" smtClean="0"/>
              <a:t>The district court would have to implement the “all deliberate speed” standard in </a:t>
            </a:r>
            <a:r>
              <a:rPr lang="en-US" sz="2300" i="1" dirty="0" smtClean="0"/>
              <a:t>Bush</a:t>
            </a:r>
            <a:r>
              <a:rPr lang="en-US" sz="2300" dirty="0" smtClean="0"/>
              <a:t> using its equity powers.</a:t>
            </a:r>
          </a:p>
          <a:p>
            <a:r>
              <a:rPr lang="en-US" sz="2300" dirty="0" smtClean="0"/>
              <a:t>Equity is a branch of the law that allows judges to craft specific orders that take account of the special facts in each case. </a:t>
            </a:r>
          </a:p>
          <a:p>
            <a:r>
              <a:rPr lang="en-US" sz="2300" dirty="0" smtClean="0"/>
              <a:t>This meant ensuring local authorities did not engage in needless delays.</a:t>
            </a:r>
          </a:p>
          <a:p>
            <a:r>
              <a:rPr lang="en-US" sz="2300" dirty="0" smtClean="0"/>
              <a:t>It also meant the court had to take local conditions and the difficulties desegregation posed for the school district into account.</a:t>
            </a: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U.S. District Courts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98223"/>
              </p:ext>
            </p:extLst>
          </p:nvPr>
        </p:nvGraphicFramePr>
        <p:xfrm>
          <a:off x="5529530" y="2303253"/>
          <a:ext cx="3477523" cy="310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01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786" y="1821673"/>
            <a:ext cx="6116130" cy="505508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The </a:t>
            </a:r>
            <a:r>
              <a:rPr lang="en-US" sz="2300" i="1" dirty="0" smtClean="0"/>
              <a:t>Brown</a:t>
            </a:r>
            <a:r>
              <a:rPr lang="en-US" sz="2300" dirty="0" smtClean="0"/>
              <a:t> decisions were unpopular with many southern whites.</a:t>
            </a:r>
          </a:p>
          <a:p>
            <a:r>
              <a:rPr lang="en-US" sz="2300" dirty="0" smtClean="0"/>
              <a:t>They argued the Court had overstepped its constitutional authority.</a:t>
            </a:r>
          </a:p>
          <a:p>
            <a:r>
              <a:rPr lang="en-US" sz="2300" dirty="0" smtClean="0"/>
              <a:t>Many southern politicians promised a wave of “massive resistance” to desegregation.</a:t>
            </a:r>
          </a:p>
          <a:p>
            <a:r>
              <a:rPr lang="en-US" sz="2300" dirty="0" smtClean="0"/>
              <a:t>In 1954, Louisiana amended its constitution to require segregated schools.</a:t>
            </a:r>
          </a:p>
          <a:p>
            <a:pPr lvl="0"/>
            <a:r>
              <a:rPr lang="en-US" sz="2300" dirty="0" smtClean="0"/>
              <a:t>The amendment attempted to avoid </a:t>
            </a:r>
            <a:r>
              <a:rPr lang="en-US" sz="2300" i="1" dirty="0" smtClean="0"/>
              <a:t>Brown</a:t>
            </a:r>
            <a:r>
              <a:rPr lang="en-US" sz="2300" dirty="0" smtClean="0"/>
              <a:t> by claiming it was designed to aid the health, safety, and general welfare of the state and was “not because of race.”</a:t>
            </a: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Massive Resistance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916" y="2409915"/>
            <a:ext cx="2600954" cy="2600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611" y="5086425"/>
            <a:ext cx="313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Anti-integration protests in Baltimore (1955)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527" y="1825624"/>
            <a:ext cx="6668220" cy="4895853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Bush</a:t>
            </a:r>
            <a:r>
              <a:rPr lang="en-US" sz="2400" dirty="0" smtClean="0"/>
              <a:t> recommenced shortly after the second </a:t>
            </a:r>
            <a:r>
              <a:rPr lang="en-US" sz="2400" i="1" dirty="0" smtClean="0"/>
              <a:t>Brown </a:t>
            </a:r>
            <a:r>
              <a:rPr lang="en-US" sz="2400" dirty="0" smtClean="0"/>
              <a:t>ruling.</a:t>
            </a:r>
          </a:p>
          <a:p>
            <a:r>
              <a:rPr lang="en-US" sz="2400" dirty="0" smtClean="0"/>
              <a:t>In 1956, a three-judge panel of the U.S. District Court for the </a:t>
            </a:r>
            <a:r>
              <a:rPr lang="en-US" sz="2400" dirty="0"/>
              <a:t>E</a:t>
            </a:r>
            <a:r>
              <a:rPr lang="en-US" sz="2400" dirty="0" smtClean="0"/>
              <a:t>astern District of Louisiana held that New Orleans’ segregated school system violated the </a:t>
            </a:r>
            <a:r>
              <a:rPr lang="en-US" sz="2400" dirty="0" smtClean="0"/>
              <a:t>Constitution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panel also invalidated the Louisiana constitutional amendment.</a:t>
            </a:r>
          </a:p>
          <a:p>
            <a:r>
              <a:rPr lang="en-US" sz="2400" dirty="0" smtClean="0"/>
              <a:t>The same day, Judge J. Skelly Wright issued an order requiring New Orleans to desegregate its schools with “all deliberate speed.”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Initial Rulings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1569" y="5106838"/>
            <a:ext cx="2401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Circuit Judge Wayne Borah, 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 member of the three-judge panel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889" y="2177901"/>
            <a:ext cx="1948362" cy="28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5974</TotalTime>
  <Words>1559</Words>
  <Application>Microsoft Office PowerPoint</Application>
  <PresentationFormat>On-screen Show (4:3)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1_Office Theme</vt:lpstr>
      <vt:lpstr>Bush v. Orleans Parish  School Board</vt:lpstr>
      <vt:lpstr>School Segregation</vt:lpstr>
      <vt:lpstr>School Segregation</vt:lpstr>
      <vt:lpstr>The Suit Begins</vt:lpstr>
      <vt:lpstr>Brown v. Board of Education (1954 &amp; 1955)</vt:lpstr>
      <vt:lpstr>U.S. District Courts</vt:lpstr>
      <vt:lpstr>U.S. District Courts</vt:lpstr>
      <vt:lpstr>Massive Resistance</vt:lpstr>
      <vt:lpstr>Initial Rulings</vt:lpstr>
      <vt:lpstr>Judge Wright</vt:lpstr>
      <vt:lpstr>Louisiana’s Response</vt:lpstr>
      <vt:lpstr>Desegregation Plans</vt:lpstr>
      <vt:lpstr>Continued Resistance</vt:lpstr>
      <vt:lpstr>Continued Resistance</vt:lpstr>
      <vt:lpstr>Desegregation</vt:lpstr>
      <vt:lpstr>Aftermath and Legacy</vt:lpstr>
      <vt:lpstr>Aftermath and Legacy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Winston Bowman</cp:lastModifiedBy>
  <cp:revision>188</cp:revision>
  <dcterms:created xsi:type="dcterms:W3CDTF">2016-03-28T16:08:13Z</dcterms:created>
  <dcterms:modified xsi:type="dcterms:W3CDTF">2018-02-15T19:24:51Z</dcterms:modified>
</cp:coreProperties>
</file>